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81" r:id="rId3"/>
  </p:sldMasterIdLst>
  <p:notesMasterIdLst>
    <p:notesMasterId r:id="rId37"/>
  </p:notesMasterIdLst>
  <p:sldIdLst>
    <p:sldId id="257" r:id="rId4"/>
    <p:sldId id="258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0" r:id="rId18"/>
    <p:sldId id="274" r:id="rId19"/>
    <p:sldId id="275" r:id="rId20"/>
    <p:sldId id="276" r:id="rId21"/>
    <p:sldId id="277" r:id="rId22"/>
    <p:sldId id="261" r:id="rId23"/>
    <p:sldId id="278" r:id="rId24"/>
    <p:sldId id="279" r:id="rId25"/>
    <p:sldId id="262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91" r:id="rId35"/>
    <p:sldId id="289" r:id="rId36"/>
  </p:sldIdLst>
  <p:sldSz cx="9144000" cy="5143500" type="screen16x9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138" y="3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11DDD-039D-4A27-9C1E-D62988F2C693}" type="datetimeFigureOut">
              <a:rPr lang="nb-NO" smtClean="0"/>
              <a:t>19.09.2016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02B7D-7714-4F20-8A6C-55AC4D61FEB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10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1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028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74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400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329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1696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870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103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7889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362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9313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62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9355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396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953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0055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700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0354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5619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6257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799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4180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630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1243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2969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057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921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531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786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69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118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2B7D-7714-4F20-8A6C-55AC4D61FEB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3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88" y="508001"/>
            <a:ext cx="2489200" cy="49851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584700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584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 smtClean="0"/>
              <a:t>«</a:t>
            </a:r>
            <a:r>
              <a:rPr lang="nb-NO" dirty="0" err="1" smtClean="0"/>
              <a:t>Quote</a:t>
            </a:r>
            <a:r>
              <a:rPr lang="nb-NO" dirty="0" smtClean="0"/>
              <a:t>»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591B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28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38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63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9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49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89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68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361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0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7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26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037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78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63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465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225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44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466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8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40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90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2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2206" y="4866145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9/19/2016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488" y="4866145"/>
            <a:ext cx="2895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66145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154070" y="4809031"/>
            <a:ext cx="165428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chemeClr val="tx1"/>
                </a:solidFill>
              </a:rPr>
              <a:t>Høgskolen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Sørøst-Norge</a:t>
            </a:r>
            <a:endParaRPr lang="nb-N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0" r:id="rId6"/>
    <p:sldLayoutId id="2147483656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62" r:id="rId13"/>
    <p:sldLayoutId id="2147483661" r:id="rId14"/>
    <p:sldLayoutId id="2147483668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6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1E56-95EF-8E44-B93D-AEDABE5128F6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19.09.2016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A7B4-4005-A84B-9AAF-D235FE6D32F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4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1944" y="2040577"/>
            <a:ext cx="7961846" cy="857250"/>
          </a:xfrm>
        </p:spPr>
        <p:txBody>
          <a:bodyPr/>
          <a:lstStyle/>
          <a:p>
            <a:r>
              <a:rPr lang="nb-NO" dirty="0" err="1" smtClean="0"/>
              <a:t>Kap</a:t>
            </a:r>
            <a:r>
              <a:rPr lang="nb-NO" dirty="0" smtClean="0"/>
              <a:t> 6 Analyse av forbrukermarkeder : Kjøpsatferd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54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Sosiale faktorer forts.</a:t>
            </a:r>
            <a:endParaRPr 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kern="0" dirty="0" smtClean="0">
                <a:solidFill>
                  <a:srgbClr val="000000"/>
                </a:solidFill>
                <a:latin typeface="Times New Roman" pitchFamily="18" charset="0"/>
              </a:rPr>
              <a:t>Klikker  Små grupper der medlemmene samhandler ofte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kern="0" dirty="0" smtClean="0">
                <a:solidFill>
                  <a:srgbClr val="000000"/>
                </a:solidFill>
                <a:latin typeface="Times New Roman" pitchFamily="18" charset="0"/>
              </a:rPr>
              <a:t>Familie</a:t>
            </a:r>
            <a:endParaRPr lang="nb-NO" altLang="nb-NO" sz="2800" b="1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Familien er den viktigste innkjøpsorganisasjonen i samfunnet. </a:t>
            </a:r>
            <a:endParaRPr lang="nb-NO" altLang="nb-NO" sz="2000" b="1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914400" lvl="2" indent="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kern="0" dirty="0" smtClean="0">
                <a:solidFill>
                  <a:srgbClr val="000000"/>
                </a:solidFill>
                <a:latin typeface="Times New Roman" pitchFamily="18" charset="0"/>
              </a:rPr>
              <a:t>Roller </a:t>
            </a: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og status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b="1" kern="0" dirty="0">
                <a:solidFill>
                  <a:srgbClr val="000000"/>
                </a:solidFill>
                <a:latin typeface="Times New Roman" pitchFamily="18" charset="0"/>
              </a:rPr>
              <a:t>Roller i kjøpsprosessen: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Initiativtaker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Påvirker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Beslutter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Innkjøper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b="1" kern="0" dirty="0">
                <a:solidFill>
                  <a:srgbClr val="000000"/>
                </a:solidFill>
                <a:latin typeface="Times New Roman" pitchFamily="18" charset="0"/>
              </a:rPr>
              <a:t>Bruker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b="1" kern="0" dirty="0">
                <a:solidFill>
                  <a:srgbClr val="000000"/>
                </a:solidFill>
                <a:latin typeface="Times New Roman" pitchFamily="18" charset="0"/>
              </a:rPr>
              <a:t>Statussymbol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000" kern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831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Personlige faktorer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Alder og familiesituasjon</a:t>
            </a: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 - </a:t>
            </a: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livssyklus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Yrke - arbeidssituasjon 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Økonomi</a:t>
            </a:r>
            <a:r>
              <a:rPr lang="nb-NO" altLang="nb-NO" sz="3200" b="1" kern="0" dirty="0">
                <a:solidFill>
                  <a:srgbClr val="000000"/>
                </a:solidFill>
                <a:latin typeface="GillSans"/>
                <a:cs typeface="+mn-cs"/>
              </a:rPr>
              <a:t> 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Personlighet, selvbilde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Livsstil - verdier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646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Psykologiske faktorer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651015"/>
            <a:ext cx="8031163" cy="27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3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Motivasjon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Biogene</a:t>
            </a:r>
            <a:r>
              <a:rPr lang="nb-NO" altLang="nb-NO" sz="28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 behov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: Fysiske spenningstilstander (sult, tørst, ubehag)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Psykogene behov: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 Psykiske spenningstilstander (anerkjennelse, anseelse, tilhørighet)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Motivasjonsteorier: Freud, </a:t>
            </a:r>
            <a:r>
              <a:rPr lang="nb-NO" altLang="nb-NO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Maslow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, </a:t>
            </a:r>
            <a:r>
              <a:rPr lang="nb-NO" altLang="nb-NO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Herzberg</a:t>
            </a:r>
            <a:endParaRPr lang="nb-NO" altLang="nb-NO" sz="2800" kern="0" dirty="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922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Forts. motivasjon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689" y="1595438"/>
            <a:ext cx="8018535" cy="28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3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0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Persepsjon (Sansning):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Hvordan en motivert person handler, kommer an på hvordan han eller hun oppfatter situasjonen med sine sanser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Selektiv oppmerksomhet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Selektiv forvrengning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Selektiv hukommelse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 err="1" smtClean="0">
                <a:solidFill>
                  <a:srgbClr val="000000"/>
                </a:solidFill>
                <a:latin typeface="Times New Roman" pitchFamily="18" charset="0"/>
              </a:rPr>
              <a:t>Sublimal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 persepsjon</a:t>
            </a: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2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Læring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S-O-R –modellen.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1600200" lvl="3" indent="-22860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Respons som gir organismen et resultat den er fornøyd med, forsterker koplingen mellom stimuli og respons. Lærer av erfaringer. 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Generalisering.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Differensiering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057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b="1" kern="0" dirty="0" smtClean="0">
                <a:solidFill>
                  <a:srgbClr val="FC0128"/>
                </a:solidFill>
                <a:latin typeface="Times New Roman" panose="02020603050405020304" pitchFamily="18" charset="0"/>
              </a:rPr>
              <a:t>Oppfatninger, følelser </a:t>
            </a:r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og holdninger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Handlinger og læring gir oss over tid oppfatninger og meninger som ikke endres lett og som påvirker vår kjøpsatferd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En 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holdning er en persons varige positive eller negative kognitive (erfaringsmessige) vurderinger, 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følelser 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og handlingstilbøyeligheter overfor et objekt eller en ide. </a:t>
            </a:r>
            <a:endParaRPr lang="nb-NO" altLang="nb-NO" sz="240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Følelser: emosjonelle bindinger/oppfatninger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567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Hukommelse</a:t>
            </a:r>
            <a:endParaRPr lang="nb-NO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94671" y="1749028"/>
            <a:ext cx="8229600" cy="3394472"/>
          </a:xfrm>
        </p:spPr>
        <p:txBody>
          <a:bodyPr>
            <a:normAutofit/>
          </a:bodyPr>
          <a:lstStyle/>
          <a:p>
            <a:r>
              <a:rPr lang="nb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Måten informasjon blir hentet ut fra minnet på</a:t>
            </a:r>
          </a:p>
          <a:p>
            <a:pPr lvl="1"/>
            <a:r>
              <a:rPr lang="nb-NO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Kortidsminne</a:t>
            </a:r>
            <a:endParaRPr lang="nb-NO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b-N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Langtidsminne</a:t>
            </a:r>
          </a:p>
          <a:p>
            <a:pPr lvl="1"/>
            <a:r>
              <a:rPr lang="nb-N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Assosiative nettverksminnemodell jf. Fig. 6.3</a:t>
            </a:r>
            <a:endParaRPr lang="nb-N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9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dirty="0">
                <a:solidFill>
                  <a:srgbClr val="252525"/>
                </a:solidFill>
              </a:rPr>
              <a:t>Arbeidsbetingelser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896353"/>
              </p:ext>
            </p:extLst>
          </p:nvPr>
        </p:nvGraphicFramePr>
        <p:xfrm>
          <a:off x="587253" y="1184854"/>
          <a:ext cx="6048375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4" imgW="10691500" imgH="7771758" progId="PhotoshopElements.Image.3">
                  <p:embed/>
                </p:oleObj>
              </mc:Choice>
              <mc:Fallback>
                <p:oleObj name="Image" r:id="rId4" imgW="10691500" imgH="7771758" progId="PhotoshopElements.Image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53" y="1184854"/>
                        <a:ext cx="6048375" cy="4397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87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8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Oppsummering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MANGE ULIKE OG KOMPLISERTE KREFTER VIRKER INN PÅ FORBRUKERATFERDEN.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Markedsføreren må prøve å sette seg inn i sine målgruppers måte å tenke på.  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Unngå </a:t>
            </a:r>
            <a:r>
              <a:rPr lang="nb-NO" altLang="nb-NO" sz="2800" b="1" kern="0" dirty="0" err="1">
                <a:solidFill>
                  <a:srgbClr val="000000"/>
                </a:solidFill>
                <a:latin typeface="Times New Roman" pitchFamily="18" charset="0"/>
              </a:rPr>
              <a:t>Self</a:t>
            </a: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-Reference </a:t>
            </a:r>
            <a:r>
              <a:rPr lang="nb-NO" altLang="nb-NO" sz="2800" b="1" kern="0" dirty="0" err="1">
                <a:solidFill>
                  <a:srgbClr val="000000"/>
                </a:solidFill>
                <a:latin typeface="Times New Roman" pitchFamily="18" charset="0"/>
              </a:rPr>
              <a:t>Criterion</a:t>
            </a:r>
            <a:r>
              <a:rPr lang="nb-NO" altLang="nb-NO" sz="2800" b="1" kern="0" dirty="0">
                <a:solidFill>
                  <a:srgbClr val="000000"/>
                </a:solidFill>
                <a:latin typeface="Times New Roman" pitchFamily="18" charset="0"/>
              </a:rPr>
              <a:t> (SRC)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000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Trinn i </a:t>
            </a:r>
            <a:r>
              <a:rPr lang="nb-NO" altLang="nb-NO" sz="4000" b="1" u="sng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kjøpsprosessen (femtrinnsmodellen)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308779" y="2156431"/>
            <a:ext cx="8229600" cy="3394472"/>
          </a:xfrm>
        </p:spPr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Se modell i figur 6.4 side 243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827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Typer av kjøpsadferd, </a:t>
            </a:r>
            <a:r>
              <a:rPr lang="nb-NO" altLang="nb-NO" sz="4000" kern="0" dirty="0" err="1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Jf</a:t>
            </a:r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nb-NO" altLang="nb-NO" sz="4000" kern="0" dirty="0" err="1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sd</a:t>
            </a:r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 255</a:t>
            </a:r>
            <a:endParaRPr lang="nb-NO" dirty="0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Rutinepreget kjøpsadferd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Begrenset problemløsning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Komplisert kjøpsadferd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Variasjonssøkende kjøpsadferd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274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4488" lvl="0" indent="-344488" defTabSz="7635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nb-NO" altLang="nb-NO" sz="4000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Trinn i kjøpsprosessen</a:t>
            </a:r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>
          <a:xfrm>
            <a:off x="4504203" y="2083453"/>
            <a:ext cx="4162547" cy="2850156"/>
          </a:xfrm>
        </p:spPr>
        <p:txBody>
          <a:bodyPr/>
          <a:lstStyle/>
          <a:p>
            <a:r>
              <a:rPr lang="nb-NO" altLang="nb-N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Enkle, rutinemessige kjøpsbeslutninger: Hopper ofte over trinn</a:t>
            </a:r>
          </a:p>
          <a:p>
            <a:endParaRPr lang="nb-NO" dirty="0"/>
          </a:p>
        </p:txBody>
      </p:sp>
      <p:pic>
        <p:nvPicPr>
          <p:cNvPr id="9" name="Plassholder for bilde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r="190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4775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Trinn i </a:t>
            </a:r>
            <a:r>
              <a:rPr lang="nb-NO" altLang="nb-NO" sz="4000" u="sng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kjøpsprosessen (femtrinnsmodellen)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1. Problemerkjennelse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Forskjell mellom virkelig tilstand og ønsket tilstand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Ytre  eller indre stimuli kan utløse erkjennelse av et behov og med det et behov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2948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Forts. kjøpsprosessen...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2. Informasjonssøking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Kilder: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Erfaring/undersøkende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Personlige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Kommersielle - </a:t>
            </a:r>
            <a:r>
              <a:rPr lang="nb-NO" altLang="nb-NO" sz="2400" kern="0" dirty="0" err="1">
                <a:solidFill>
                  <a:srgbClr val="000000"/>
                </a:solidFill>
                <a:latin typeface="Times New Roman" pitchFamily="18" charset="0"/>
              </a:rPr>
              <a:t>selgerdominerte</a:t>
            </a: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Offentlige  - 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nøytrale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Suksessive sett, </a:t>
            </a:r>
            <a:r>
              <a:rPr lang="nb-NO" altLang="nb-NO" sz="2800" kern="0" dirty="0" err="1" smtClean="0">
                <a:solidFill>
                  <a:srgbClr val="000000"/>
                </a:solidFill>
                <a:latin typeface="Times New Roman" pitchFamily="18" charset="0"/>
              </a:rPr>
              <a:t>jf</a:t>
            </a: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 fig 6.5</a:t>
            </a: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29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3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7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Forts. kjøpsprosessen..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3. Evaluering av alternativer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surrogatvariabler  - </a:t>
            </a:r>
            <a:r>
              <a:rPr lang="nb-NO" altLang="nb-NO" sz="2800" kern="0" dirty="0" err="1">
                <a:solidFill>
                  <a:srgbClr val="000000"/>
                </a:solidFill>
                <a:latin typeface="Times New Roman" pitchFamily="18" charset="0"/>
              </a:rPr>
              <a:t>f.eks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 merkenavn, pris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Instrumentelle kriterier - faktisk oppgave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Verdiekspressive kriterier - symbolverdi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Kognitive og affektive prosesser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 err="1">
                <a:solidFill>
                  <a:srgbClr val="000000"/>
                </a:solidFill>
                <a:latin typeface="Times New Roman" pitchFamily="18" charset="0"/>
              </a:rPr>
              <a:t>Multiattributtmodeller</a:t>
            </a: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921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4400" kern="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Kunder</a:t>
            </a:r>
            <a: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/>
            </a:r>
            <a:b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</a:b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63888" y="1343557"/>
            <a:ext cx="8030696" cy="2850156"/>
          </a:xfrm>
        </p:spPr>
        <p:txBody>
          <a:bodyPr>
            <a:normAutofit fontScale="92500" lnSpcReduction="10000"/>
          </a:bodyPr>
          <a:lstStyle/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Målgruppene kan være: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Forbrukermarkedet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Bedriftsmarkedet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Mellomhandlermarkedet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Offentlige markeder og non-</a:t>
            </a:r>
            <a:r>
              <a:rPr lang="nb-NO" altLang="nb-NO" sz="2400" kern="0" dirty="0" err="1">
                <a:solidFill>
                  <a:srgbClr val="000000"/>
                </a:solidFill>
                <a:latin typeface="Times New Roman" pitchFamily="18" charset="0"/>
              </a:rPr>
              <a:t>profit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 markeder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Utenlandske markeder.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Viktig analyseområde: Kjøpsatferd (</a:t>
            </a:r>
            <a:r>
              <a:rPr lang="nb-NO" altLang="nb-NO" sz="2800" kern="0" dirty="0" err="1">
                <a:solidFill>
                  <a:srgbClr val="000000"/>
                </a:solidFill>
                <a:latin typeface="Times New Roman" pitchFamily="18" charset="0"/>
              </a:rPr>
              <a:t>kap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6 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og </a:t>
            </a: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7)</a:t>
            </a: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6819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Forts. kjøpsprosessen..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b-NO" altLang="nb-NO" sz="32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Kjøpsbeslutning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Kompensatoriske modeller eller ikke.  Heuristikk</a:t>
            </a: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Påvirkning fra omgivelser: </a:t>
            </a:r>
            <a:r>
              <a:rPr lang="nb-NO" altLang="nb-NO" sz="2800" kern="0" dirty="0" err="1" smtClean="0">
                <a:solidFill>
                  <a:srgbClr val="000000"/>
                </a:solidFill>
                <a:latin typeface="Times New Roman" pitchFamily="18" charset="0"/>
              </a:rPr>
              <a:t>jfr</a:t>
            </a: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 fig 6.6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andres 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meninger</a:t>
            </a:r>
          </a:p>
          <a:p>
            <a:pPr marL="1143000" lvl="2" indent="-2286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uforutsette, situasjonsbetingede hendelser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Opplevd risiko</a:t>
            </a: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153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81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b="1" kern="0" dirty="0">
                <a:solidFill>
                  <a:srgbClr val="FC0128"/>
                </a:solidFill>
                <a:latin typeface="Times New Roman" panose="02020603050405020304" pitchFamily="18" charset="0"/>
              </a:rPr>
              <a:t>Forts. kjøpsprosessen..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5. Atferd etter kjøpet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Kjøpstilfredshet – handlinger etter kjøpet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Etterbruk – kasting – resirkulering </a:t>
            </a:r>
            <a:r>
              <a:rPr lang="nb-NO" altLang="nb-NO" sz="2800" kern="0" dirty="0" err="1">
                <a:solidFill>
                  <a:srgbClr val="000000"/>
                </a:solidFill>
                <a:latin typeface="Times New Roman" pitchFamily="18" charset="0"/>
              </a:rPr>
              <a:t>jfr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 fig 6.7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4794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Figur 6.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Kjøpsadferd i forbrukermarkedet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800" kern="0" dirty="0">
                <a:solidFill>
                  <a:srgbClr val="FC0128"/>
                </a:solidFill>
                <a:latin typeface="Times New Roman" panose="02020603050405020304" pitchFamily="18" charset="0"/>
                <a:cs typeface="+mn-cs"/>
              </a:rPr>
              <a:t>Forbrukermarkedet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: Enkeltpersoner og husholdninger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None/>
            </a:pPr>
            <a:endParaRPr lang="nb-NO" altLang="nb-NO" sz="2800" i="1" kern="0" dirty="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Markedsføringsledelsens grunnleggende oppgave er å skaffe seg kunnskaper om, og forståelse av, adferden til de kjøperne som utgjør bedriftens målgrupper – nåværende og framtidige</a:t>
            </a:r>
            <a:r>
              <a:rPr lang="nb-NO" altLang="nb-NO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3326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kern="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Kjøpsadferd i forbrukermarkedet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Hva slags behov har våre kunder 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Hvordan påvirkes kjøpsatferden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Hvordan søker de informasjon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Hvordan forstås informasjonen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Holdninger og preferanser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Beslutninger og resultater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327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4000" kern="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Faktorer som innvirker på forbrukeratferd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Se modell, Fig 6.1 </a:t>
            </a:r>
            <a:r>
              <a:rPr lang="nb-NO" altLang="nb-NO" sz="32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Kotler</a:t>
            </a:r>
            <a:r>
              <a:rPr lang="nb-NO" altLang="nb-NO" sz="32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, </a:t>
            </a: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side </a:t>
            </a:r>
            <a:r>
              <a:rPr lang="nb-NO" altLang="nb-NO" sz="32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233</a:t>
            </a:r>
            <a:endParaRPr lang="nb-NO" altLang="nb-NO" sz="3200" b="1" kern="0" dirty="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None/>
            </a:pPr>
            <a:endParaRPr lang="nb-NO" altLang="nb-NO" sz="3200" kern="0" dirty="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Hvordan reagerer forbrukerne på ulike typer stimuli, innenfra ”organismen” og utenfra?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endParaRPr lang="nb-NO" altLang="nb-NO" sz="2800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0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Figur 6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3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36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HVA PÅVIRKER FORBRUKERADFERD</a:t>
            </a:r>
            <a:r>
              <a:rPr lang="nb-NO" altLang="nb-NO" sz="32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 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7253" y="1235488"/>
            <a:ext cx="8030696" cy="3790222"/>
          </a:xfrm>
        </p:spPr>
        <p:txBody>
          <a:bodyPr>
            <a:normAutofit lnSpcReduction="10000"/>
          </a:bodyPr>
          <a:lstStyle/>
          <a:p>
            <a:pPr marL="344488" lvl="0" indent="-3444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r>
              <a:rPr lang="nb-NO" altLang="nb-NO" sz="3600" b="1" kern="0" dirty="0">
                <a:solidFill>
                  <a:srgbClr val="FC0128"/>
                </a:solidFill>
                <a:latin typeface="Times New Roman" panose="02020603050405020304" pitchFamily="18" charset="0"/>
                <a:cs typeface="+mn-cs"/>
              </a:rPr>
              <a:t>Kulturelle faktorer:</a:t>
            </a:r>
            <a:r>
              <a:rPr lang="nb-NO" altLang="nb-NO" sz="3600" b="1" kern="0" dirty="0">
                <a:solidFill>
                  <a:srgbClr val="FC0128"/>
                </a:solidFill>
                <a:latin typeface="GillSans"/>
                <a:cs typeface="+mn-cs"/>
              </a:rPr>
              <a:t> </a:t>
            </a:r>
          </a:p>
          <a:p>
            <a:pPr marL="344488" lvl="0" indent="-3444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r>
              <a:rPr lang="nb-NO" altLang="nb-NO" sz="3200" b="1" kern="0" dirty="0">
                <a:solidFill>
                  <a:srgbClr val="000000"/>
                </a:solidFill>
                <a:latin typeface="GillSans"/>
                <a:cs typeface="+mn-cs"/>
              </a:rPr>
              <a:t>	</a:t>
            </a: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Utenfor markedsførerens kontroll</a:t>
            </a:r>
          </a:p>
          <a:p>
            <a:pPr marL="458787" lvl="1" indent="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Kultur: </a:t>
            </a: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Ønsker og behov bestemmes for en stor del av den kulturen vedkommende tilhører. </a:t>
            </a: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Menneskets adferd er tillært. </a:t>
            </a:r>
          </a:p>
          <a:p>
            <a:pPr marL="458787" lvl="1" indent="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r>
              <a:rPr lang="nb-NO" altLang="nb-NO" sz="2800" kern="0" dirty="0">
                <a:solidFill>
                  <a:srgbClr val="000000"/>
                </a:solidFill>
                <a:latin typeface="Times New Roman" pitchFamily="18" charset="0"/>
              </a:rPr>
              <a:t>Sub-kulturer/delkulturer: </a:t>
            </a: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Religiøse, gjenger, politiske, musikk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465138" indent="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r>
              <a:rPr lang="nb-NO" altLang="nb-NO" sz="2800" kern="0" dirty="0" smtClean="0">
                <a:solidFill>
                  <a:srgbClr val="000000"/>
                </a:solidFill>
                <a:latin typeface="Times New Roman" pitchFamily="18" charset="0"/>
              </a:rPr>
              <a:t>Sosial klasse</a:t>
            </a:r>
          </a:p>
          <a:p>
            <a:pPr marL="693738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endParaRPr lang="nb-NO" altLang="nb-NO" sz="240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465138" indent="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None/>
            </a:pP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358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altLang="nb-NO" sz="3600" kern="0" dirty="0">
                <a:solidFill>
                  <a:srgbClr val="FC0128"/>
                </a:solidFill>
                <a:latin typeface="Times New Roman" panose="02020603050405020304" pitchFamily="18" charset="0"/>
                <a:cs typeface="+mj-cs"/>
              </a:rPr>
              <a:t>Sosiale faktorer </a:t>
            </a:r>
            <a:endParaRPr 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4488" lvl="0" indent="-3444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Referansegrupper:</a:t>
            </a:r>
            <a:r>
              <a:rPr lang="nb-NO" altLang="nb-NO" sz="3200" kern="0" dirty="0">
                <a:solidFill>
                  <a:srgbClr val="000000"/>
                </a:solidFill>
                <a:latin typeface="GillSans"/>
                <a:cs typeface="+mn-cs"/>
              </a:rPr>
              <a:t> </a:t>
            </a: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Grupper som direkte eller indirekte innvirker på personens meninger og adferd. </a:t>
            </a:r>
          </a:p>
          <a:p>
            <a:pPr marL="1603375" lvl="3" indent="-2301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kern="0" dirty="0" smtClean="0">
                <a:solidFill>
                  <a:srgbClr val="000000"/>
                </a:solidFill>
                <a:latin typeface="Times New Roman" pitchFamily="18" charset="0"/>
              </a:rPr>
              <a:t>Medlemsgrupper </a:t>
            </a:r>
            <a:endParaRPr lang="nb-NO" altLang="nb-NO" sz="20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785937" lvl="4" indent="-2301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kern="0" dirty="0">
                <a:solidFill>
                  <a:srgbClr val="000000"/>
                </a:solidFill>
                <a:latin typeface="Times New Roman" pitchFamily="18" charset="0"/>
              </a:rPr>
              <a:t>Primærgrupper</a:t>
            </a:r>
          </a:p>
          <a:p>
            <a:pPr marL="1785937" lvl="4" indent="-230188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000" kern="0" dirty="0">
                <a:solidFill>
                  <a:srgbClr val="000000"/>
                </a:solidFill>
                <a:latin typeface="Times New Roman" pitchFamily="18" charset="0"/>
              </a:rPr>
              <a:t>Sekundærgrupper:</a:t>
            </a: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Folk påvirkes av grupper de gjerne skulle ha 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tilhørt</a:t>
            </a: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- aspirasjonsgrupper</a:t>
            </a: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144588" lvl="2" indent="-228600" defTabSz="763588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400" kern="0" dirty="0">
                <a:solidFill>
                  <a:srgbClr val="000000"/>
                </a:solidFill>
                <a:latin typeface="Times New Roman" pitchFamily="18" charset="0"/>
              </a:rPr>
              <a:t>Markedsførere prøver å finne frem til målgruppens </a:t>
            </a:r>
            <a:r>
              <a:rPr lang="nb-NO" altLang="nb-NO" sz="2400" kern="0" dirty="0" smtClean="0">
                <a:solidFill>
                  <a:srgbClr val="000000"/>
                </a:solidFill>
                <a:latin typeface="Times New Roman" pitchFamily="18" charset="0"/>
              </a:rPr>
              <a:t>referansegrupper – særlig opinionsledere, trendsetter </a:t>
            </a:r>
            <a:endParaRPr lang="nb-NO" altLang="nb-NO" sz="24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6145521"/>
      </p:ext>
    </p:extLst>
  </p:cSld>
  <p:clrMapOvr>
    <a:masterClrMapping/>
  </p:clrMapOvr>
</p:sld>
</file>

<file path=ppt/theme/theme1.xml><?xml version="1.0" encoding="utf-8"?>
<a:theme xmlns:a="http://schemas.openxmlformats.org/drawingml/2006/main" name="HSN Bokmål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mal - kort" id="{7D1D20C5-6BFA-48F3-8A1D-D77F2F91790B}" vid="{D5979A9F-98C0-4C7C-98FD-1335ABF59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Powerpointmal -NO</Template>
  <TotalTime>1182</TotalTime>
  <Words>617</Words>
  <Application>Microsoft Office PowerPoint</Application>
  <PresentationFormat>Skjermfremvisning (16:9)</PresentationFormat>
  <Paragraphs>165</Paragraphs>
  <Slides>33</Slides>
  <Notes>33</Notes>
  <HiddenSlides>0</HiddenSlides>
  <MMClips>0</MMClips>
  <ScaleCrop>false</ScaleCrop>
  <HeadingPairs>
    <vt:vector size="8" baseType="variant">
      <vt:variant>
        <vt:lpstr>Brukte skrifter</vt:lpstr>
      </vt:variant>
      <vt:variant>
        <vt:i4>5</vt:i4>
      </vt:variant>
      <vt:variant>
        <vt:lpstr>Tema</vt:lpstr>
      </vt:variant>
      <vt:variant>
        <vt:i4>3</vt:i4>
      </vt:variant>
      <vt:variant>
        <vt:lpstr>Innebygde OLE-servere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GillSans</vt:lpstr>
      <vt:lpstr>Times New Roman</vt:lpstr>
      <vt:lpstr>HSN Bokmål</vt:lpstr>
      <vt:lpstr>Office-tema</vt:lpstr>
      <vt:lpstr>1_Office-tema</vt:lpstr>
      <vt:lpstr>Image</vt:lpstr>
      <vt:lpstr>Kap 6 Analyse av forbrukermarkeder : Kjøpsatferd</vt:lpstr>
      <vt:lpstr>Arbeidsbetingelser</vt:lpstr>
      <vt:lpstr>Kunder </vt:lpstr>
      <vt:lpstr>Kjøpsadferd i forbrukermarkedet</vt:lpstr>
      <vt:lpstr>Kjøpsadferd i forbrukermarkedet</vt:lpstr>
      <vt:lpstr>Faktorer som innvirker på forbrukeratferd</vt:lpstr>
      <vt:lpstr>PowerPoint-presentasjon</vt:lpstr>
      <vt:lpstr>HVA PÅVIRKER FORBRUKERADFERD </vt:lpstr>
      <vt:lpstr>Sosiale faktorer </vt:lpstr>
      <vt:lpstr>Sosiale faktorer forts.</vt:lpstr>
      <vt:lpstr>Personlige faktorer</vt:lpstr>
      <vt:lpstr>Psykologiske faktorer</vt:lpstr>
      <vt:lpstr>Motivasjon</vt:lpstr>
      <vt:lpstr>Forts. motivasjon</vt:lpstr>
      <vt:lpstr>PowerPoint-presentasjon</vt:lpstr>
      <vt:lpstr>Persepsjon (Sansning):</vt:lpstr>
      <vt:lpstr>Læring</vt:lpstr>
      <vt:lpstr>Oppfatninger, følelser og holdninger</vt:lpstr>
      <vt:lpstr>Hukommelse</vt:lpstr>
      <vt:lpstr>PowerPoint-presentasjon</vt:lpstr>
      <vt:lpstr>Oppsummering</vt:lpstr>
      <vt:lpstr>Trinn i kjøpsprosessen (femtrinnsmodellen)</vt:lpstr>
      <vt:lpstr>PowerPoint-presentasjon</vt:lpstr>
      <vt:lpstr>Typer av kjøpsadferd, Jf sd 255</vt:lpstr>
      <vt:lpstr>Trinn i kjøpsprosessen</vt:lpstr>
      <vt:lpstr>Trinn i kjøpsprosessen (femtrinnsmodellen)</vt:lpstr>
      <vt:lpstr>Forts. kjøpsprosessen...</vt:lpstr>
      <vt:lpstr>PowerPoint-presentasjon</vt:lpstr>
      <vt:lpstr>Forts. kjøpsprosessen..</vt:lpstr>
      <vt:lpstr>Forts. kjøpsprosessen..</vt:lpstr>
      <vt:lpstr>PowerPoint-presentasjon</vt:lpstr>
      <vt:lpstr>Forts. kjøpsprosessen..</vt:lpstr>
      <vt:lpstr>PowerPoint-presentasjon</vt:lpstr>
    </vt:vector>
  </TitlesOfParts>
  <Company>HBV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Kap 6 Analyse av forbrukermarkeder : Kjøpsatferd</dc:title>
  <dc:creator>Per Oddvar Marheim Isaksen</dc:creator>
  <cp:lastModifiedBy>Per Oddvar Marheim Isaksen</cp:lastModifiedBy>
  <cp:revision>18</cp:revision>
  <cp:lastPrinted>2016-09-19T06:52:58Z</cp:lastPrinted>
  <dcterms:created xsi:type="dcterms:W3CDTF">2016-09-13T13:36:40Z</dcterms:created>
  <dcterms:modified xsi:type="dcterms:W3CDTF">2016-09-19T13:12:17Z</dcterms:modified>
</cp:coreProperties>
</file>